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7" r:id="rId26"/>
    <p:sldId id="256"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20.xml"/><Relationship Id="rId44" Type="http://schemas.openxmlformats.org/officeDocument/2006/relationships/slide" Target="slides/slide19.xml"/><Relationship Id="rId43" Type="http://schemas.openxmlformats.org/officeDocument/2006/relationships/slide" Target="slides/slide18.xml"/><Relationship Id="rId42" Type="http://schemas.openxmlformats.org/officeDocument/2006/relationships/slide" Target="slides/slide17.xml"/><Relationship Id="rId41" Type="http://schemas.openxmlformats.org/officeDocument/2006/relationships/slide" Target="slides/slide16.xml"/><Relationship Id="rId40" Type="http://schemas.openxmlformats.org/officeDocument/2006/relationships/slide" Target="slides/slide15.xml"/><Relationship Id="rId4" Type="http://schemas.openxmlformats.org/officeDocument/2006/relationships/slideMaster" Target="slideMasters/slideMaster3.xml"/><Relationship Id="rId39" Type="http://schemas.openxmlformats.org/officeDocument/2006/relationships/slide" Target="slides/slide14.xml"/><Relationship Id="rId38" Type="http://schemas.openxmlformats.org/officeDocument/2006/relationships/slide" Target="slides/slide13.xml"/><Relationship Id="rId37" Type="http://schemas.openxmlformats.org/officeDocument/2006/relationships/slide" Target="slides/slide12.xml"/><Relationship Id="rId36" Type="http://schemas.openxmlformats.org/officeDocument/2006/relationships/slide" Target="slides/slide11.xml"/><Relationship Id="rId35" Type="http://schemas.openxmlformats.org/officeDocument/2006/relationships/slide" Target="slides/slide10.xml"/><Relationship Id="rId34" Type="http://schemas.openxmlformats.org/officeDocument/2006/relationships/slide" Target="slides/slide9.xml"/><Relationship Id="rId33" Type="http://schemas.openxmlformats.org/officeDocument/2006/relationships/slide" Target="slides/slide8.xml"/><Relationship Id="rId32" Type="http://schemas.openxmlformats.org/officeDocument/2006/relationships/slide" Target="slides/slide7.xml"/><Relationship Id="rId31" Type="http://schemas.openxmlformats.org/officeDocument/2006/relationships/slide" Target="slides/slide6.xml"/><Relationship Id="rId30" Type="http://schemas.openxmlformats.org/officeDocument/2006/relationships/slide" Target="slides/slide5.xml"/><Relationship Id="rId3" Type="http://schemas.openxmlformats.org/officeDocument/2006/relationships/slideMaster" Target="slideMasters/slideMaster2.xml"/><Relationship Id="rId29" Type="http://schemas.openxmlformats.org/officeDocument/2006/relationships/slide" Target="slides/slide4.xml"/><Relationship Id="rId28" Type="http://schemas.openxmlformats.org/officeDocument/2006/relationships/slide" Target="slides/slide3.xml"/><Relationship Id="rId27" Type="http://schemas.openxmlformats.org/officeDocument/2006/relationships/slide" Target="slides/slide2.xml"/><Relationship Id="rId26" Type="http://schemas.openxmlformats.org/officeDocument/2006/relationships/slide" Target="slides/slide1.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9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9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90204"/>
              </a:rPr>
              <a:t>Click to edit the title text format</a:t>
            </a:r>
            <a:endParaRPr lang="fr-FR" sz="5000" b="0" strike="noStrike" spc="-1">
              <a:solidFill>
                <a:schemeClr val="dk1"/>
              </a:solidFill>
              <a:latin typeface="Arial" panose="020B0604020202090204"/>
            </a:endParaRPr>
          </a:p>
        </p:txBody>
      </p:sp>
      <p:cxnSp>
        <p:nvCxnSpPr>
          <p:cNvPr id="2" name="Google Shape;11;p2"/>
          <p:cNvCxnSpPr/>
          <p:nvPr/>
        </p:nvCxnSpPr>
        <p:spPr>
          <a:xfrm>
            <a:off x="-230760" y="233640"/>
            <a:ext cx="9678960" cy="360"/>
          </a:xfrm>
          <a:prstGeom prst="straightConnector1">
            <a:avLst/>
          </a:prstGeom>
          <a:ln w="9525">
            <a:solidFill>
              <a:srgbClr val="BFCE84"/>
            </a:solidFill>
            <a:round/>
          </a:ln>
        </p:spPr>
      </p:cxnSp>
      <p:sp>
        <p:nvSpPr>
          <p:cNvPr id="3" name="Google Shape;12;p2"/>
          <p:cNvSpPr/>
          <p:nvPr/>
        </p:nvSpPr>
        <p:spPr>
          <a:xfrm>
            <a:off x="6775560" y="-92880"/>
            <a:ext cx="2544120" cy="523620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Click to edit the outline text format</a:t>
            </a:r>
            <a:endParaRPr lang="fr-FR" sz="14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400" b="0" strike="noStrike" spc="-1">
                <a:solidFill>
                  <a:srgbClr val="000000"/>
                </a:solidFill>
                <a:latin typeface="Arial" panose="020B0604020202090204"/>
              </a:rPr>
              <a:t>Second Outline Level</a:t>
            </a:r>
            <a:endParaRPr lang="fr-FR" sz="14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Third Outline Level</a:t>
            </a:r>
            <a:endParaRPr lang="fr-FR" sz="14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400" b="0" strike="noStrike" spc="-1">
                <a:solidFill>
                  <a:srgbClr val="000000"/>
                </a:solidFill>
                <a:latin typeface="Arial" panose="020B0604020202090204"/>
              </a:rPr>
              <a:t>Fourth Outline Level</a:t>
            </a:r>
            <a:endParaRPr lang="fr-FR" sz="14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Fifth Outline Level</a:t>
            </a:r>
            <a:endParaRPr lang="fr-FR" sz="20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Sixth Outline Level</a:t>
            </a:r>
            <a:endParaRPr lang="fr-FR" sz="20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Seventh Outline Level</a:t>
            </a:r>
            <a:endParaRPr lang="fr-FR"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90204"/>
              </a:rPr>
              <a:t>Click to edit the title text format</a:t>
            </a:r>
            <a:endParaRPr lang="fr-FR" sz="5000" b="0" strike="noStrike" spc="-1">
              <a:solidFill>
                <a:schemeClr val="dk1"/>
              </a:solidFill>
              <a:latin typeface="Arial" panose="020B0604020202090204"/>
            </a:endParaRP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Click to edit the outline text format</a:t>
            </a:r>
            <a:endParaRPr lang="fr-FR" sz="14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400" b="0" strike="noStrike" spc="-1">
                <a:solidFill>
                  <a:srgbClr val="000000"/>
                </a:solidFill>
                <a:latin typeface="Arial" panose="020B0604020202090204"/>
              </a:rPr>
              <a:t>Second Outline Level</a:t>
            </a:r>
            <a:endParaRPr lang="fr-FR" sz="14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Third Outline Level</a:t>
            </a:r>
            <a:endParaRPr lang="fr-FR" sz="14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400" b="0" strike="noStrike" spc="-1">
                <a:solidFill>
                  <a:srgbClr val="000000"/>
                </a:solidFill>
                <a:latin typeface="Arial" panose="020B0604020202090204"/>
              </a:rPr>
              <a:t>Fourth Outline Level</a:t>
            </a:r>
            <a:endParaRPr lang="fr-FR" sz="14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Fifth Outline Level</a:t>
            </a:r>
            <a:endParaRPr lang="fr-FR" sz="20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Sixth Outline Level</a:t>
            </a:r>
            <a:endParaRPr lang="fr-FR" sz="20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Seventh Outline Level</a:t>
            </a:r>
            <a:endParaRPr lang="fr-FR"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p>
            <a:pPr indent="0">
              <a:buNone/>
            </a:pPr>
            <a:r>
              <a:rPr lang="fr-FR" sz="4000" b="0" strike="noStrike" spc="-1">
                <a:solidFill>
                  <a:schemeClr val="dk1"/>
                </a:solidFill>
                <a:latin typeface="Arial" panose="020B0604020202090204"/>
              </a:rPr>
              <a:t>Click to edit the title text format</a:t>
            </a:r>
            <a:endParaRPr lang="fr-FR" sz="4000" b="0" strike="noStrike" spc="-1">
              <a:solidFill>
                <a:schemeClr val="dk1"/>
              </a:solidFill>
              <a:latin typeface="Arial" panose="020B0604020202090204"/>
            </a:endParaRP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panose="020B0604020202090204"/>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Click to edit the outline text format</a:t>
            </a:r>
            <a:endParaRPr lang="fr-FR" sz="14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400" b="0" strike="noStrike" spc="-1">
                <a:solidFill>
                  <a:srgbClr val="000000"/>
                </a:solidFill>
                <a:latin typeface="Arial" panose="020B0604020202090204"/>
              </a:rPr>
              <a:t>Second Outline Level</a:t>
            </a:r>
            <a:endParaRPr lang="fr-FR" sz="14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Third Outline Level</a:t>
            </a:r>
            <a:endParaRPr lang="fr-FR" sz="14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400" b="0" strike="noStrike" spc="-1">
                <a:solidFill>
                  <a:srgbClr val="000000"/>
                </a:solidFill>
                <a:latin typeface="Arial" panose="020B0604020202090204"/>
              </a:rPr>
              <a:t>Fourth Outline Level</a:t>
            </a:r>
            <a:endParaRPr lang="fr-FR" sz="14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Fifth Outline Level</a:t>
            </a:r>
            <a:endParaRPr lang="fr-FR" sz="20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Sixth Outline Level</a:t>
            </a:r>
            <a:endParaRPr lang="fr-FR" sz="20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Seventh Outline Level</a:t>
            </a:r>
            <a:endParaRPr lang="fr-FR"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p>
            <a:pPr marL="431800" indent="-323850">
              <a:spcBef>
                <a:spcPts val="141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90204"/>
              </a:rPr>
              <a:t>Click to edit the outline text format</a:t>
            </a:r>
            <a:endParaRPr lang="fr-FR" sz="12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200" b="0" strike="noStrike" spc="-1">
                <a:solidFill>
                  <a:srgbClr val="000000"/>
                </a:solidFill>
                <a:latin typeface="Arial" panose="020B0604020202090204"/>
              </a:rPr>
              <a:t>Second Outline Level</a:t>
            </a:r>
            <a:endParaRPr lang="fr-FR" sz="12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90204"/>
              </a:rPr>
              <a:t>Third Outline Level</a:t>
            </a:r>
            <a:endParaRPr lang="fr-FR" sz="12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200" b="0" strike="noStrike" spc="-1">
                <a:solidFill>
                  <a:srgbClr val="000000"/>
                </a:solidFill>
                <a:latin typeface="Arial" panose="020B0604020202090204"/>
              </a:rPr>
              <a:t>Fourth Outline Level</a:t>
            </a:r>
            <a:endParaRPr lang="fr-FR" sz="12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90204"/>
              </a:rPr>
              <a:t>Fifth Outline Level</a:t>
            </a:r>
            <a:endParaRPr lang="fr-FR" sz="12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90204"/>
              </a:rPr>
              <a:t>Sixth Outline Level</a:t>
            </a:r>
            <a:endParaRPr lang="fr-FR" sz="12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90204"/>
              </a:rPr>
              <a:t>Seventh Outline Level</a:t>
            </a:r>
            <a:endParaRPr lang="fr-FR" sz="1200" b="0" strike="noStrike" spc="-1">
              <a:solidFill>
                <a:srgbClr val="000000"/>
              </a:solidFill>
              <a:latin typeface="Arial" panose="020B0604020202090204"/>
            </a:endParaRP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p>
            <a:pPr indent="0">
              <a:buNone/>
            </a:pPr>
            <a:r>
              <a:rPr lang="fr-FR" sz="6000" b="0" strike="noStrike" spc="-1">
                <a:solidFill>
                  <a:schemeClr val="dk1"/>
                </a:solidFill>
                <a:latin typeface="Arial" panose="020B0604020202090204"/>
              </a:rPr>
              <a:t>Click to edit the title text format</a:t>
            </a:r>
            <a:endParaRPr lang="fr-FR" sz="60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panose="020B0604020202090204"/>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p>
            <a:pPr indent="0">
              <a:buNone/>
            </a:pPr>
            <a:r>
              <a:rPr lang="fr-FR" sz="6000" b="0" strike="noStrike" spc="-1">
                <a:solidFill>
                  <a:schemeClr val="dk1"/>
                </a:solidFill>
                <a:latin typeface="Arial" panose="020B0604020202090204"/>
              </a:rPr>
              <a:t>Click to edit the title text format</a:t>
            </a:r>
            <a:endParaRPr lang="fr-FR" sz="60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p>
            <a:pPr indent="0">
              <a:buNone/>
            </a:pPr>
            <a:r>
              <a:rPr lang="fr-FR" sz="2500" b="0" strike="noStrike" spc="-1">
                <a:solidFill>
                  <a:schemeClr val="dk1"/>
                </a:solidFill>
                <a:latin typeface="Arial" panose="020B0604020202090204"/>
              </a:rPr>
              <a:t>Click to edit the title text format</a:t>
            </a:r>
            <a:endParaRPr lang="fr-FR" sz="25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p>
            <a:pPr indent="0">
              <a:buNone/>
            </a:pPr>
            <a:r>
              <a:rPr lang="fr-FR" sz="2200" b="0" strike="noStrike" spc="-1">
                <a:solidFill>
                  <a:schemeClr val="dk1"/>
                </a:solidFill>
                <a:latin typeface="Arial" panose="020B0604020202090204"/>
              </a:rPr>
              <a:t>Click to edit the title text format</a:t>
            </a:r>
            <a:endParaRPr lang="fr-FR" sz="22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panose="020B0604020202090204"/>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panose="020B0604020202090204"/>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panose="020B0604020202090204"/>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panose="020B0604020202090204"/>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Click to edit the outline text format</a:t>
            </a:r>
            <a:endParaRPr lang="fr-FR" sz="14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400" b="0" strike="noStrike" spc="-1">
                <a:solidFill>
                  <a:srgbClr val="000000"/>
                </a:solidFill>
                <a:latin typeface="Arial" panose="020B0604020202090204"/>
              </a:rPr>
              <a:t>Second Outline Level</a:t>
            </a:r>
            <a:endParaRPr lang="fr-FR" sz="14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90204"/>
              </a:rPr>
              <a:t>Third Outline Level</a:t>
            </a:r>
            <a:endParaRPr lang="fr-FR" sz="14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400" b="0" strike="noStrike" spc="-1">
                <a:solidFill>
                  <a:srgbClr val="000000"/>
                </a:solidFill>
                <a:latin typeface="Arial" panose="020B0604020202090204"/>
              </a:rPr>
              <a:t>Fourth Outline Level</a:t>
            </a:r>
            <a:endParaRPr lang="fr-FR" sz="14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Fifth Outline Level</a:t>
            </a:r>
            <a:endParaRPr lang="fr-FR" sz="20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Sixth Outline Level</a:t>
            </a:r>
            <a:endParaRPr lang="fr-FR" sz="20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90204"/>
              </a:rPr>
              <a:t>Seventh Outline Level</a:t>
            </a:r>
            <a:endParaRPr lang="fr-FR" sz="2000" b="0" strike="noStrike" spc="-1">
              <a:solidFill>
                <a:srgbClr val="000000"/>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Click to edit the outline text format</a:t>
            </a:r>
            <a:endParaRPr lang="fr-FR" sz="1800" b="0" strike="noStrike" spc="-1">
              <a:solidFill>
                <a:srgbClr val="000000"/>
              </a:solidFill>
              <a:latin typeface="Arial" panose="020B0604020202090204"/>
            </a:endParaRPr>
          </a:p>
          <a:p>
            <a:pPr marL="864235" lvl="1" indent="-323850">
              <a:spcBef>
                <a:spcPts val="1135"/>
              </a:spcBef>
              <a:buClr>
                <a:srgbClr val="FFFFFF"/>
              </a:buClr>
              <a:buSzPct val="75000"/>
              <a:buFont typeface="Symbol" charset="2"/>
              <a:buChar char=""/>
            </a:pPr>
            <a:r>
              <a:rPr lang="fr-FR" sz="1800" b="0" strike="noStrike" spc="-1">
                <a:solidFill>
                  <a:srgbClr val="000000"/>
                </a:solidFill>
                <a:latin typeface="Arial" panose="020B0604020202090204"/>
              </a:rPr>
              <a:t>Second Outline Level</a:t>
            </a:r>
            <a:endParaRPr lang="fr-FR" sz="1800" b="0" strike="noStrike" spc="-1">
              <a:solidFill>
                <a:srgbClr val="000000"/>
              </a:solidFill>
              <a:latin typeface="Arial" panose="020B060402020209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Third Outline Level</a:t>
            </a:r>
            <a:endParaRPr lang="fr-FR" sz="1800" b="0" strike="noStrike" spc="-1">
              <a:solidFill>
                <a:srgbClr val="000000"/>
              </a:solidFill>
              <a:latin typeface="Arial" panose="020B0604020202090204"/>
            </a:endParaRPr>
          </a:p>
          <a:p>
            <a:pPr marL="1727835" lvl="3" indent="-215900">
              <a:spcBef>
                <a:spcPts val="565"/>
              </a:spcBef>
              <a:buClr>
                <a:srgbClr val="FFFFFF"/>
              </a:buClr>
              <a:buSzPct val="75000"/>
              <a:buFont typeface="Symbol" charset="2"/>
              <a:buChar char=""/>
            </a:pPr>
            <a:r>
              <a:rPr lang="fr-FR" sz="1800" b="0" strike="noStrike" spc="-1">
                <a:solidFill>
                  <a:srgbClr val="000000"/>
                </a:solidFill>
                <a:latin typeface="Arial" panose="020B0604020202090204"/>
              </a:rPr>
              <a:t>Fourth Outline Level</a:t>
            </a:r>
            <a:endParaRPr lang="fr-FR" sz="1800" b="0" strike="noStrike" spc="-1">
              <a:solidFill>
                <a:srgbClr val="000000"/>
              </a:solidFill>
              <a:latin typeface="Arial" panose="020B060402020209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Fifth Outline Level</a:t>
            </a:r>
            <a:endParaRPr lang="fr-FR" sz="1800" b="0" strike="noStrike" spc="-1">
              <a:solidFill>
                <a:srgbClr val="000000"/>
              </a:solidFill>
              <a:latin typeface="Arial" panose="020B060402020209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Sixth Outline Level</a:t>
            </a:r>
            <a:endParaRPr lang="fr-FR" sz="1800" b="0" strike="noStrike" spc="-1">
              <a:solidFill>
                <a:srgbClr val="000000"/>
              </a:solidFill>
              <a:latin typeface="Arial" panose="020B060402020209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90204"/>
              </a:rPr>
              <a:t>Seventh Outline Level</a:t>
            </a:r>
            <a:endParaRPr lang="fr-FR" sz="1800" b="0" strike="noStrike" spc="-1">
              <a:solidFill>
                <a:srgbClr val="000000"/>
              </a:solidFill>
              <a:latin typeface="Arial" panose="020B0604020202090204"/>
            </a:endParaRP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2600" b="0" strike="noStrike" spc="-1">
                <a:solidFill>
                  <a:schemeClr val="dk1"/>
                </a:solidFill>
                <a:latin typeface="Arial" panose="020B0604020202090204"/>
              </a:rPr>
              <a:t>Click to edit the title text format</a:t>
            </a:r>
            <a:endParaRPr lang="fr-FR" sz="2600" b="0" strike="noStrike" spc="-1">
              <a:solidFill>
                <a:schemeClr val="dk1"/>
              </a:solidFill>
              <a:latin typeface="Arial" panose="020B0604020202090204"/>
            </a:endParaRP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endParaRPr lang="fr-FR" sz="2600" b="0" strike="noStrike" spc="-1">
              <a:solidFill>
                <a:schemeClr val="dk1"/>
              </a:solidFill>
              <a:latin typeface="Arial" panose="020B0604020202090204"/>
            </a:endParaRPr>
          </a:p>
        </p:txBody>
      </p:sp>
      <p:sp>
        <p:nvSpPr>
          <p:cNvPr id="76"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gn="ctr">
              <a:buNone/>
            </a:pPr>
            <a:endParaRPr lang="en-US" sz="1200" b="0" strike="noStrike" spc="-1">
              <a:solidFill>
                <a:schemeClr val="dk1"/>
              </a:solidFill>
              <a:latin typeface="Albert Sans"/>
              <a:ea typeface="Albert Sans"/>
            </a:endParaRPr>
          </a:p>
        </p:txBody>
      </p:sp>
      <p:sp>
        <p:nvSpPr>
          <p:cNvPr id="77"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pic>
        <p:nvPicPr>
          <p:cNvPr id="2" name="Picture 1" descr="ChatGPT Image Apr 25, 2025, 09_01_07 AM"/>
          <p:cNvPicPr>
            <a:picLocks noChangeAspect="1"/>
          </p:cNvPicPr>
          <p:nvPr/>
        </p:nvPicPr>
        <p:blipFill>
          <a:blip r:embed="rId1"/>
          <a:stretch>
            <a:fillRect/>
          </a:stretch>
        </p:blipFill>
        <p:spPr>
          <a:xfrm>
            <a:off x="97790" y="253365"/>
            <a:ext cx="8524875" cy="472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Integration with Detection Systems</a:t>
            </a:r>
            <a:endParaRPr lang="fr-FR" sz="2600" b="0" strike="noStrike" spc="-1">
              <a:solidFill>
                <a:schemeClr val="dk1"/>
              </a:solidFill>
              <a:latin typeface="Arial" panose="020B0604020202090204"/>
            </a:endParaRPr>
          </a:p>
        </p:txBody>
      </p:sp>
      <p:sp>
        <p:nvSpPr>
          <p:cNvPr id="106"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Integrating CNNs with practical detection systems allows for real-time analysis of plant health. By utilizing mobile applications or cloud-based platforms, farmers can receive instant feedback on plant conditions, enabling proactive measures.</a:t>
            </a:r>
            <a:endParaRPr lang="en-US" sz="1200" b="0" strike="noStrike" spc="-1">
              <a:solidFill>
                <a:srgbClr val="FFFFFF"/>
              </a:solidFill>
              <a:latin typeface="OpenSymbol"/>
            </a:endParaRPr>
          </a:p>
        </p:txBody>
      </p:sp>
      <p:sp>
        <p:nvSpPr>
          <p:cNvPr id="107"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Google Shape;165;p30"/>
          <p:cNvSpPr/>
          <p:nvPr/>
        </p:nvSpPr>
        <p:spPr>
          <a:xfrm flipH="1">
            <a:off x="0" y="0"/>
            <a:ext cx="3427920" cy="514332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09"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4000" b="0" strike="noStrike" spc="-1">
                <a:solidFill>
                  <a:schemeClr val="dk1"/>
                </a:solidFill>
                <a:latin typeface="Atkinson Hyperlegible Next SemiBold"/>
                <a:ea typeface="Atkinson Hyperlegible Next SemiBold"/>
              </a:rPr>
              <a:t>Application</a:t>
            </a:r>
            <a:endParaRPr lang="fr-FR" sz="4000" b="0" strike="noStrike" spc="-1">
              <a:solidFill>
                <a:schemeClr val="dk1"/>
              </a:solidFill>
              <a:latin typeface="Arial" panose="020B0604020202090204"/>
            </a:endParaRPr>
          </a:p>
        </p:txBody>
      </p:sp>
      <p:sp>
        <p:nvSpPr>
          <p:cNvPr id="110"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p>
            <a:pPr indent="0" algn="ctr">
              <a:lnSpc>
                <a:spcPct val="100000"/>
              </a:lnSpc>
              <a:buNone/>
              <a:tabLst>
                <a:tab pos="0" algn="l"/>
              </a:tabLst>
            </a:pPr>
            <a:r>
              <a:rPr lang="en-GB" sz="6000" b="0" strike="noStrike" spc="-1">
                <a:solidFill>
                  <a:schemeClr val="dk2"/>
                </a:solidFill>
                <a:latin typeface="Atkinson Hyperlegible Next Medium"/>
                <a:ea typeface="Atkinson Hyperlegible Next Medium"/>
              </a:rPr>
              <a:t>03</a:t>
            </a:r>
            <a:endParaRPr lang="fr-FR" sz="6000" b="0" strike="noStrike" spc="-1">
              <a:solidFill>
                <a:schemeClr val="dk1"/>
              </a:solidFill>
              <a:latin typeface="Arial" panose="020B0604020202090204"/>
            </a:endParaRPr>
          </a:p>
        </p:txBody>
      </p:sp>
      <p:sp>
        <p:nvSpPr>
          <p:cNvPr id="111" name="Google Shape;168;p30"/>
          <p:cNvSpPr/>
          <p:nvPr/>
        </p:nvSpPr>
        <p:spPr>
          <a:xfrm>
            <a:off x="5867280" y="1095480"/>
            <a:ext cx="1428480" cy="3902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12" name="Google Shape;169;p30"/>
          <p:cNvSpPr/>
          <p:nvPr/>
        </p:nvSpPr>
        <p:spPr>
          <a:xfrm>
            <a:off x="7372440" y="1104840"/>
            <a:ext cx="1056960" cy="38052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p>
            <a:pPr indent="0">
              <a:lnSpc>
                <a:spcPct val="100000"/>
              </a:lnSpc>
              <a:buNone/>
              <a:tabLst>
                <a:tab pos="0" algn="l"/>
              </a:tabLst>
            </a:pPr>
            <a:r>
              <a:rPr lang="en-GB" sz="2600" b="0" strike="noStrike" spc="-1">
                <a:solidFill>
                  <a:schemeClr val="dk1"/>
                </a:solidFill>
                <a:latin typeface="Atkinson Hyperlegible Next Medium"/>
                <a:ea typeface="Atkinson Hyperlegible Next Medium"/>
              </a:rPr>
              <a:t>Real-World Use Cases</a:t>
            </a:r>
            <a:endParaRPr lang="fr-FR" sz="2600" b="0" strike="noStrike" spc="-1">
              <a:solidFill>
                <a:schemeClr val="dk1"/>
              </a:solidFill>
              <a:latin typeface="Arial" panose="020B0604020202090204"/>
            </a:endParaRPr>
          </a:p>
        </p:txBody>
      </p:sp>
      <p:sp>
        <p:nvSpPr>
          <p:cNvPr id="114"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Numerous agricultural enterprises have successfully implemented plant disease detection systems using CNNs. For instance, vineyard owners can swiftly identify and address powdery mildew, while farmers growing tomatoes can detect early signs of blight.</a:t>
            </a:r>
            <a:endParaRPr lang="en-US" sz="1200" b="0" strike="noStrike" spc="-1">
              <a:solidFill>
                <a:srgbClr val="FFFFFF"/>
              </a:solidFill>
              <a:latin typeface="OpenSymbol"/>
            </a:endParaRPr>
          </a:p>
        </p:txBody>
      </p:sp>
      <p:sp>
        <p:nvSpPr>
          <p:cNvPr id="115" name="Google Shape;183;p32"/>
          <p:cNvSpPr/>
          <p:nvPr/>
        </p:nvSpPr>
        <p:spPr>
          <a:xfrm>
            <a:off x="5400000" y="0"/>
            <a:ext cx="3743640" cy="5143320"/>
          </a:xfrm>
          <a:prstGeom prst="round1Rect">
            <a:avLst>
              <a:gd name="adj" fmla="val 16667"/>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16" name="Google Shape;184;p32"/>
          <p:cNvSpPr/>
          <p:nvPr/>
        </p:nvSpPr>
        <p:spPr>
          <a:xfrm>
            <a:off x="723960" y="397188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Impact on Agriculture</a:t>
            </a:r>
            <a:endParaRPr lang="fr-FR" sz="2600" b="0" strike="noStrike" spc="-1">
              <a:solidFill>
                <a:schemeClr val="dk1"/>
              </a:solidFill>
              <a:latin typeface="Arial" panose="020B0604020202090204"/>
            </a:endParaRPr>
          </a:p>
        </p:txBody>
      </p:sp>
      <p:sp>
        <p:nvSpPr>
          <p:cNvPr id="118"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The application of advanced detection systems can significantly increase agricultural productivity. By minimizing crop losses, these technologies contribute to securing food supplies, enhancing market competitiveness, and reducing waste.</a:t>
            </a:r>
            <a:endParaRPr lang="en-US" sz="1200" b="0" strike="noStrike" spc="-1">
              <a:solidFill>
                <a:srgbClr val="FFFFFF"/>
              </a:solidFill>
              <a:latin typeface="OpenSymbol"/>
            </a:endParaRPr>
          </a:p>
        </p:txBody>
      </p:sp>
      <p:sp>
        <p:nvSpPr>
          <p:cNvPr id="119"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Advantages for Farmers</a:t>
            </a:r>
            <a:endParaRPr lang="fr-FR" sz="2600" b="0" strike="noStrike" spc="-1">
              <a:solidFill>
                <a:schemeClr val="dk1"/>
              </a:solidFill>
              <a:latin typeface="Arial" panose="020B0604020202090204"/>
            </a:endParaRPr>
          </a:p>
        </p:txBody>
      </p:sp>
      <p:sp>
        <p:nvSpPr>
          <p:cNvPr id="121"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Farmers benefit from accurate disease detection through better yield potential, reduced pesticide use, and improved crop management strategies. This results not only in financial savings but also in more sustainable agricultural practices.</a:t>
            </a:r>
            <a:endParaRPr lang="en-US" sz="1200" b="0" strike="noStrike" spc="-1">
              <a:solidFill>
                <a:srgbClr val="FFFFFF"/>
              </a:solidFill>
              <a:latin typeface="OpenSymbol"/>
            </a:endParaRPr>
          </a:p>
        </p:txBody>
      </p:sp>
      <p:sp>
        <p:nvSpPr>
          <p:cNvPr id="122"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165;p30"/>
          <p:cNvSpPr/>
          <p:nvPr/>
        </p:nvSpPr>
        <p:spPr>
          <a:xfrm flipH="1">
            <a:off x="0" y="0"/>
            <a:ext cx="3427920" cy="514332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24"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4000" b="0" strike="noStrike" spc="-1">
                <a:solidFill>
                  <a:schemeClr val="dk1"/>
                </a:solidFill>
                <a:latin typeface="Atkinson Hyperlegible Next SemiBold"/>
                <a:ea typeface="Atkinson Hyperlegible Next SemiBold"/>
              </a:rPr>
              <a:t>Future Work</a:t>
            </a:r>
            <a:endParaRPr lang="fr-FR" sz="4000" b="0" strike="noStrike" spc="-1">
              <a:solidFill>
                <a:schemeClr val="dk1"/>
              </a:solidFill>
              <a:latin typeface="Arial" panose="020B0604020202090204"/>
            </a:endParaRPr>
          </a:p>
        </p:txBody>
      </p:sp>
      <p:sp>
        <p:nvSpPr>
          <p:cNvPr id="125"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p>
            <a:pPr indent="0" algn="ctr">
              <a:lnSpc>
                <a:spcPct val="100000"/>
              </a:lnSpc>
              <a:buNone/>
              <a:tabLst>
                <a:tab pos="0" algn="l"/>
              </a:tabLst>
            </a:pPr>
            <a:r>
              <a:rPr lang="en-GB" sz="6000" b="0" strike="noStrike" spc="-1">
                <a:solidFill>
                  <a:schemeClr val="dk2"/>
                </a:solidFill>
                <a:latin typeface="Atkinson Hyperlegible Next Medium"/>
                <a:ea typeface="Atkinson Hyperlegible Next Medium"/>
              </a:rPr>
              <a:t>04</a:t>
            </a:r>
            <a:endParaRPr lang="fr-FR" sz="6000" b="0" strike="noStrike" spc="-1">
              <a:solidFill>
                <a:schemeClr val="dk1"/>
              </a:solidFill>
              <a:latin typeface="Arial" panose="020B0604020202090204"/>
            </a:endParaRPr>
          </a:p>
        </p:txBody>
      </p:sp>
      <p:sp>
        <p:nvSpPr>
          <p:cNvPr id="126" name="Google Shape;168;p30"/>
          <p:cNvSpPr/>
          <p:nvPr/>
        </p:nvSpPr>
        <p:spPr>
          <a:xfrm>
            <a:off x="5867280" y="1095480"/>
            <a:ext cx="1428480" cy="3902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127" name="Google Shape;169;p30"/>
          <p:cNvSpPr/>
          <p:nvPr/>
        </p:nvSpPr>
        <p:spPr>
          <a:xfrm>
            <a:off x="7372440" y="1104840"/>
            <a:ext cx="1056960" cy="38052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p>
            <a:pPr indent="0">
              <a:lnSpc>
                <a:spcPct val="100000"/>
              </a:lnSpc>
              <a:buNone/>
              <a:tabLst>
                <a:tab pos="0" algn="l"/>
              </a:tabLst>
            </a:pPr>
            <a:r>
              <a:rPr lang="en-GB" sz="2600" b="0" strike="noStrike" spc="-1">
                <a:solidFill>
                  <a:schemeClr val="dk1"/>
                </a:solidFill>
                <a:latin typeface="Atkinson Hyperlegible Next Medium"/>
                <a:ea typeface="Atkinson Hyperlegible Next Medium"/>
              </a:rPr>
              <a:t>Enhancements in Detection Accuracy</a:t>
            </a:r>
            <a:endParaRPr lang="fr-FR" sz="2600" b="0" strike="noStrike" spc="-1">
              <a:solidFill>
                <a:schemeClr val="dk1"/>
              </a:solidFill>
              <a:latin typeface="Arial" panose="020B0604020202090204"/>
            </a:endParaRPr>
          </a:p>
        </p:txBody>
      </p:sp>
      <p:sp>
        <p:nvSpPr>
          <p:cNvPr id="129"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Future developments will focus on refining CNN algorithms to improve detection accuracy further. Incorporating larger datasets and advanced techniques will enhance the system's ability to recognize a broader range of plant diseases.</a:t>
            </a:r>
            <a:endParaRPr lang="en-US" sz="1200" b="0" strike="noStrike" spc="-1">
              <a:solidFill>
                <a:srgbClr val="FFFFFF"/>
              </a:solidFill>
              <a:latin typeface="OpenSymbol"/>
            </a:endParaRPr>
          </a:p>
        </p:txBody>
      </p:sp>
      <p:sp>
        <p:nvSpPr>
          <p:cNvPr id="130" name="Google Shape;183;p32"/>
          <p:cNvSpPr/>
          <p:nvPr/>
        </p:nvSpPr>
        <p:spPr>
          <a:xfrm>
            <a:off x="5400000" y="0"/>
            <a:ext cx="3743640" cy="5143320"/>
          </a:xfrm>
          <a:prstGeom prst="round1Rect">
            <a:avLst>
              <a:gd name="adj" fmla="val 16667"/>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31" name="Google Shape;184;p32"/>
          <p:cNvSpPr/>
          <p:nvPr/>
        </p:nvSpPr>
        <p:spPr>
          <a:xfrm>
            <a:off x="723960" y="397188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Expanding to More Diseases</a:t>
            </a:r>
            <a:endParaRPr lang="fr-FR" sz="2600" b="0" strike="noStrike" spc="-1">
              <a:solidFill>
                <a:schemeClr val="dk1"/>
              </a:solidFill>
              <a:latin typeface="Arial" panose="020B0604020202090204"/>
            </a:endParaRPr>
          </a:p>
        </p:txBody>
      </p:sp>
      <p:sp>
        <p:nvSpPr>
          <p:cNvPr id="133"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To maximize effectiveness, the system will be expanded to cover additional plant diseases. Ongoing research will help identify new pathogens and adapt detection technology accordingly.</a:t>
            </a:r>
            <a:endParaRPr lang="en-US" sz="1200" b="0" strike="noStrike" spc="-1">
              <a:solidFill>
                <a:srgbClr val="FFFFFF"/>
              </a:solidFill>
              <a:latin typeface="OpenSymbol"/>
            </a:endParaRPr>
          </a:p>
        </p:txBody>
      </p:sp>
      <p:sp>
        <p:nvSpPr>
          <p:cNvPr id="134"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Collaboration Opportunities</a:t>
            </a:r>
            <a:endParaRPr lang="fr-FR" sz="2600" b="0" strike="noStrike" spc="-1">
              <a:solidFill>
                <a:schemeClr val="dk1"/>
              </a:solidFill>
              <a:latin typeface="Arial" panose="020B0604020202090204"/>
            </a:endParaRPr>
          </a:p>
        </p:txBody>
      </p:sp>
      <p:sp>
        <p:nvSpPr>
          <p:cNvPr id="136"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Opportunities for collaboration exist with agricultural research institutions, universities, and technology firms. By combining expertise, we can improve disease detection and foster innovation in agricultural technology.</a:t>
            </a:r>
            <a:endParaRPr lang="en-US" sz="1200" b="0" strike="noStrike" spc="-1">
              <a:solidFill>
                <a:srgbClr val="FFFFFF"/>
              </a:solidFill>
              <a:latin typeface="OpenSymbol"/>
            </a:endParaRPr>
          </a:p>
        </p:txBody>
      </p:sp>
      <p:sp>
        <p:nvSpPr>
          <p:cNvPr id="137"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p>
            <a:pPr indent="0">
              <a:lnSpc>
                <a:spcPct val="100000"/>
              </a:lnSpc>
              <a:buNone/>
              <a:tabLst>
                <a:tab pos="0" algn="l"/>
              </a:tabLst>
            </a:pPr>
            <a:r>
              <a:rPr lang="en-GB" sz="2600" b="0" strike="noStrike" spc="-1">
                <a:solidFill>
                  <a:schemeClr val="dk1"/>
                </a:solidFill>
                <a:latin typeface="Atkinson Hyperlegible Next Medium"/>
                <a:ea typeface="Atkinson Hyperlegible Next Medium"/>
              </a:rPr>
              <a:t>Conclusions</a:t>
            </a:r>
            <a:endParaRPr lang="fr-FR" sz="2600" b="0" strike="noStrike" spc="-1">
              <a:solidFill>
                <a:schemeClr val="dk1"/>
              </a:solidFill>
              <a:latin typeface="Arial" panose="020B0604020202090204"/>
            </a:endParaRPr>
          </a:p>
        </p:txBody>
      </p:sp>
      <p:sp>
        <p:nvSpPr>
          <p:cNvPr id="139"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In conclusion, the integration of CNN and image processing techniques in plant disease detection presents significant benefits for agriculture. It promotes higher productivity, better resource management, and opportunities for collaboration, making a substantial impact in the field.</a:t>
            </a:r>
            <a:endParaRPr lang="en-US" sz="1200" b="0" strike="noStrike" spc="-1">
              <a:solidFill>
                <a:srgbClr val="FFFFFF"/>
              </a:solidFill>
              <a:latin typeface="OpenSymbol"/>
            </a:endParaRPr>
          </a:p>
        </p:txBody>
      </p:sp>
      <p:sp>
        <p:nvSpPr>
          <p:cNvPr id="140" name="Google Shape;183;p32"/>
          <p:cNvSpPr/>
          <p:nvPr/>
        </p:nvSpPr>
        <p:spPr>
          <a:xfrm>
            <a:off x="5400000" y="0"/>
            <a:ext cx="3743640" cy="5143320"/>
          </a:xfrm>
          <a:prstGeom prst="round1Rect">
            <a:avLst>
              <a:gd name="adj" fmla="val 16667"/>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41" name="Google Shape;184;p32"/>
          <p:cNvSpPr/>
          <p:nvPr/>
        </p:nvSpPr>
        <p:spPr>
          <a:xfrm>
            <a:off x="723960" y="397188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394"/>
          </a:bodyPr>
          <a:p>
            <a:pPr indent="0">
              <a:lnSpc>
                <a:spcPct val="100000"/>
              </a:lnSpc>
              <a:buNone/>
              <a:tabLst>
                <a:tab pos="0" algn="l"/>
              </a:tabLst>
            </a:pPr>
            <a:r>
              <a:rPr lang="en-GB" sz="5000" b="0" strike="noStrike" spc="-1">
                <a:solidFill>
                  <a:schemeClr val="dk1"/>
                </a:solidFill>
                <a:latin typeface="Atkinson Hyperlegible Next SemiBold"/>
                <a:ea typeface="Atkinson Hyperlegible Next SemiBold"/>
              </a:rPr>
              <a:t>Plant Disease Detector</a:t>
            </a:r>
            <a:endParaRPr lang="fr-FR" sz="5000" b="0" strike="noStrike" spc="-1">
              <a:solidFill>
                <a:schemeClr val="dk1"/>
              </a:solidFill>
              <a:latin typeface="Arial" panose="020B0604020202090204"/>
            </a:endParaRPr>
          </a:p>
        </p:txBody>
      </p:sp>
      <p:sp>
        <p:nvSpPr>
          <p:cNvPr id="71" name="PlaceHolder 2"/>
          <p:cNvSpPr>
            <a:spLocks noGrp="1"/>
          </p:cNvSpPr>
          <p:nvPr>
            <p:ph type="subTitle"/>
          </p:nvPr>
        </p:nvSpPr>
        <p:spPr>
          <a:xfrm>
            <a:off x="714240" y="2381400"/>
            <a:ext cx="4257360" cy="380520"/>
          </a:xfrm>
          <a:prstGeom prst="rect">
            <a:avLst/>
          </a:prstGeom>
          <a:noFill/>
          <a:ln w="0">
            <a:noFill/>
          </a:ln>
        </p:spPr>
        <p:txBody>
          <a:bodyPr lIns="91440" tIns="91440" rIns="91440" bIns="91440" anchor="t">
            <a:normAutofit fontScale="86943"/>
          </a:bodyPr>
          <a:p>
            <a:pPr indent="0">
              <a:lnSpc>
                <a:spcPct val="100000"/>
              </a:lnSpc>
              <a:buNone/>
              <a:tabLst>
                <a:tab pos="0" algn="l"/>
              </a:tabLst>
            </a:pPr>
            <a:r>
              <a:rPr lang="en-GB" sz="1600" b="0" strike="noStrike" spc="-1">
                <a:solidFill>
                  <a:schemeClr val="dk1"/>
                </a:solidFill>
                <a:latin typeface="Albert Sans"/>
                <a:ea typeface="Albert Sans"/>
              </a:rPr>
              <a:t>Utilizing CNN and Image Processing for Accurate Detection</a:t>
            </a:r>
            <a:endParaRPr lang="en-US" sz="1600" b="0" strike="noStrike" spc="-1">
              <a:solidFill>
                <a:srgbClr val="FFFFFF"/>
              </a:solidFill>
              <a:latin typeface="OpenSymbol"/>
            </a:endParaRPr>
          </a:p>
        </p:txBody>
      </p:sp>
      <p:sp>
        <p:nvSpPr>
          <p:cNvPr id="72" name="Google Shape;133;p27"/>
          <p:cNvSpPr/>
          <p:nvPr/>
        </p:nvSpPr>
        <p:spPr>
          <a:xfrm>
            <a:off x="5400000" y="0"/>
            <a:ext cx="3743640" cy="514332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3594"/>
          </a:bodyPr>
          <a:p>
            <a:pPr indent="0">
              <a:lnSpc>
                <a:spcPct val="100000"/>
              </a:lnSpc>
              <a:buNone/>
              <a:tabLst>
                <a:tab pos="0" algn="l"/>
              </a:tabLst>
            </a:pPr>
            <a:r>
              <a:rPr lang="en-GB"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panose="020B0604020202090204"/>
            </a:endParaRPr>
          </a:p>
        </p:txBody>
      </p:sp>
      <p:sp>
        <p:nvSpPr>
          <p:cNvPr id="143"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44" name="Google Shape;335;p41"/>
          <p:cNvSpPr/>
          <p:nvPr/>
        </p:nvSpPr>
        <p:spPr>
          <a:xfrm>
            <a:off x="714240" y="3962520"/>
            <a:ext cx="2561760" cy="256680"/>
          </a:xfrm>
          <a:prstGeom prst="rect">
            <a:avLst/>
          </a:prstGeom>
          <a:noFill/>
          <a:ln w="0">
            <a:noFill/>
          </a:ln>
        </p:spPr>
        <p:style>
          <a:lnRef idx="0">
            <a:srgbClr val="FFFFFF"/>
          </a:lnRef>
          <a:fillRef idx="0">
            <a:srgbClr val="FFFFFF"/>
          </a:fillRef>
          <a:effectRef idx="0">
            <a:srgbClr val="FFFFFF"/>
          </a:effectRef>
          <a:fontRef idx="minor"/>
        </p:style>
        <p:txBody>
          <a:bodyPr lIns="870823080" tIns="128520" rIns="870823080" bIns="128520" anchor="t">
            <a:normAutofit/>
          </a:bodyPr>
          <a:p>
            <a:pPr defTabSz="914400">
              <a:lnSpc>
                <a:spcPct val="100000"/>
              </a:lnSpc>
              <a:tabLst>
                <a:tab pos="0" algn="l"/>
              </a:tabLst>
            </a:pPr>
            <a:r>
              <a:rPr lang="en-GB" sz="1000" b="0" strike="noStrike" spc="-1">
                <a:solidFill>
                  <a:schemeClr val="dk1"/>
                </a:solidFill>
                <a:latin typeface="Arial" panose="020B0604020202090204"/>
              </a:rPr>
              <a:t>+91 620 421 838</a:t>
            </a:r>
            <a:endParaRPr lang="en-US" sz="1000" b="0" strike="noStrike" spc="-1">
              <a:solidFill>
                <a:srgbClr val="FFFFFF"/>
              </a:solidFill>
              <a:latin typeface="OpenSymbol"/>
            </a:endParaRPr>
          </a:p>
        </p:txBody>
      </p:sp>
      <p:sp>
        <p:nvSpPr>
          <p:cNvPr id="145" name="Google Shape;336;p41"/>
          <p:cNvSpPr/>
          <p:nvPr/>
        </p:nvSpPr>
        <p:spPr>
          <a:xfrm>
            <a:off x="714240" y="2276640"/>
            <a:ext cx="1428480" cy="3902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r>
              <a:rPr lang="en-GB" sz="1000" b="0" strike="noStrike" spc="-1">
                <a:solidFill>
                  <a:schemeClr val="dk1"/>
                </a:solidFill>
                <a:latin typeface="Arial" panose="020B0604020202090204"/>
              </a:rPr>
              <a:t>www.yourwebsite.com</a:t>
            </a:r>
            <a:endParaRPr lang="en-US" sz="1000" b="0" strike="noStrike" spc="-1">
              <a:solidFill>
                <a:srgbClr val="FFFFFF"/>
              </a:solidFill>
              <a:latin typeface="OpenSymbol"/>
            </a:endParaRPr>
          </a:p>
        </p:txBody>
      </p:sp>
      <p:sp>
        <p:nvSpPr>
          <p:cNvPr id="146" name="Google Shape;337;p41"/>
          <p:cNvSpPr/>
          <p:nvPr/>
        </p:nvSpPr>
        <p:spPr>
          <a:xfrm>
            <a:off x="2219400" y="229536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grpSp>
        <p:nvGrpSpPr>
          <p:cNvPr id="147" name="Google Shape;338;p41"/>
          <p:cNvGrpSpPr/>
          <p:nvPr/>
        </p:nvGrpSpPr>
        <p:grpSpPr>
          <a:xfrm>
            <a:off x="800280" y="2953080"/>
            <a:ext cx="275760" cy="275760"/>
            <a:chOff x="800280" y="2953080"/>
            <a:chExt cx="275760" cy="275760"/>
          </a:xfrm>
        </p:grpSpPr>
        <p:sp>
          <p:nvSpPr>
            <p:cNvPr id="148" name="Google Shape;339;p41"/>
            <p:cNvSpPr/>
            <p:nvPr/>
          </p:nvSpPr>
          <p:spPr>
            <a:xfrm>
              <a:off x="800280" y="295308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FFFFFF"/>
                </a:solidFill>
                <a:latin typeface="OpenSymbol"/>
              </a:endParaRPr>
            </a:p>
          </p:txBody>
        </p:sp>
        <p:sp>
          <p:nvSpPr>
            <p:cNvPr id="149" name="Google Shape;340;p41"/>
            <p:cNvSpPr/>
            <p:nvPr/>
          </p:nvSpPr>
          <p:spPr>
            <a:xfrm>
              <a:off x="864360" y="301860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72000" bIns="72000" anchor="ctr">
              <a:noAutofit/>
            </a:bodyPr>
            <a:p>
              <a:pPr defTabSz="914400">
                <a:lnSpc>
                  <a:spcPct val="100000"/>
                </a:lnSpc>
                <a:tabLst>
                  <a:tab pos="0" algn="l"/>
                </a:tabLst>
              </a:pPr>
              <a:endParaRPr lang="en-US" sz="1800" b="0" strike="noStrike" spc="-1">
                <a:solidFill>
                  <a:srgbClr val="FFFFFF"/>
                </a:solidFill>
                <a:latin typeface="OpenSymbol"/>
              </a:endParaRPr>
            </a:p>
          </p:txBody>
        </p:sp>
        <p:sp>
          <p:nvSpPr>
            <p:cNvPr id="150" name="Google Shape;341;p41"/>
            <p:cNvSpPr/>
            <p:nvPr/>
          </p:nvSpPr>
          <p:spPr>
            <a:xfrm>
              <a:off x="993960" y="29887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18720" bIns="18720" anchor="ctr">
              <a:noAutofit/>
            </a:bodyPr>
            <a:p>
              <a:pPr defTabSz="914400">
                <a:lnSpc>
                  <a:spcPct val="100000"/>
                </a:lnSpc>
                <a:tabLst>
                  <a:tab pos="0" algn="l"/>
                </a:tabLst>
              </a:pPr>
              <a:endParaRPr lang="en-US" sz="1800" b="0" strike="noStrike" spc="-1">
                <a:solidFill>
                  <a:srgbClr val="FFFFFF"/>
                </a:solidFill>
                <a:latin typeface="OpenSymbol"/>
              </a:endParaRPr>
            </a:p>
          </p:txBody>
        </p:sp>
      </p:grpSp>
      <p:grpSp>
        <p:nvGrpSpPr>
          <p:cNvPr id="151" name="Google Shape;342;p41"/>
          <p:cNvGrpSpPr/>
          <p:nvPr/>
        </p:nvGrpSpPr>
        <p:grpSpPr>
          <a:xfrm>
            <a:off x="1666080" y="2953080"/>
            <a:ext cx="266400" cy="238320"/>
            <a:chOff x="1666080" y="2953080"/>
            <a:chExt cx="266400" cy="238320"/>
          </a:xfrm>
        </p:grpSpPr>
        <p:sp>
          <p:nvSpPr>
            <p:cNvPr id="152" name="Google Shape;343;p41"/>
            <p:cNvSpPr/>
            <p:nvPr/>
          </p:nvSpPr>
          <p:spPr>
            <a:xfrm>
              <a:off x="1675440" y="303732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77040" bIns="77040" anchor="ctr">
              <a:noAutofit/>
            </a:bodyPr>
            <a:p>
              <a:pPr defTabSz="914400">
                <a:lnSpc>
                  <a:spcPct val="100000"/>
                </a:lnSpc>
                <a:tabLst>
                  <a:tab pos="0" algn="l"/>
                </a:tabLst>
              </a:pPr>
              <a:endParaRPr lang="en-US" sz="1800" b="0" strike="noStrike" spc="-1">
                <a:solidFill>
                  <a:srgbClr val="FFFFFF"/>
                </a:solidFill>
                <a:latin typeface="OpenSymbol"/>
              </a:endParaRPr>
            </a:p>
          </p:txBody>
        </p:sp>
        <p:sp>
          <p:nvSpPr>
            <p:cNvPr id="153" name="Google Shape;344;p41"/>
            <p:cNvSpPr/>
            <p:nvPr/>
          </p:nvSpPr>
          <p:spPr>
            <a:xfrm>
              <a:off x="1666080" y="295308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35280" bIns="35280" anchor="ctr">
              <a:noAutofit/>
            </a:bodyPr>
            <a:p>
              <a:pPr defTabSz="914400">
                <a:lnSpc>
                  <a:spcPct val="100000"/>
                </a:lnSpc>
                <a:tabLst>
                  <a:tab pos="0" algn="l"/>
                </a:tabLst>
              </a:pPr>
              <a:endParaRPr lang="en-US" sz="1800" b="0" strike="noStrike" spc="-1">
                <a:solidFill>
                  <a:srgbClr val="FFFFFF"/>
                </a:solidFill>
                <a:latin typeface="OpenSymbol"/>
              </a:endParaRPr>
            </a:p>
          </p:txBody>
        </p:sp>
        <p:sp>
          <p:nvSpPr>
            <p:cNvPr id="154" name="Google Shape;345;p41"/>
            <p:cNvSpPr/>
            <p:nvPr/>
          </p:nvSpPr>
          <p:spPr>
            <a:xfrm>
              <a:off x="1768680" y="303732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77040" bIns="77040" anchor="ctr">
              <a:noAutofit/>
            </a:bodyPr>
            <a:p>
              <a:pPr defTabSz="914400">
                <a:lnSpc>
                  <a:spcPct val="100000"/>
                </a:lnSpc>
                <a:tabLst>
                  <a:tab pos="0" algn="l"/>
                </a:tabLst>
              </a:pPr>
              <a:endParaRPr lang="en-US" sz="1800" b="0" strike="noStrike" spc="-1">
                <a:solidFill>
                  <a:srgbClr val="FFFFFF"/>
                </a:solidFill>
                <a:latin typeface="OpenSymbol"/>
              </a:endParaRPr>
            </a:p>
          </p:txBody>
        </p:sp>
      </p:grpSp>
      <p:sp>
        <p:nvSpPr>
          <p:cNvPr id="155" name="Google Shape;346;p41"/>
          <p:cNvSpPr/>
          <p:nvPr/>
        </p:nvSpPr>
        <p:spPr>
          <a:xfrm>
            <a:off x="2530080" y="295308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FFFFFF"/>
              </a:solidFill>
              <a:latin typeface="OpenSymbol"/>
            </a:endParaRPr>
          </a:p>
        </p:txBody>
      </p:sp>
      <p:sp>
        <p:nvSpPr>
          <p:cNvPr id="156" name="Google Shape;347;p41"/>
          <p:cNvSpPr/>
          <p:nvPr/>
        </p:nvSpPr>
        <p:spPr>
          <a:xfrm flipH="1">
            <a:off x="5610240" y="1359720"/>
            <a:ext cx="3532680" cy="378360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57" name="Google Shape;348;p41"/>
          <p:cNvSpPr/>
          <p:nvPr/>
        </p:nvSpPr>
        <p:spPr>
          <a:xfrm>
            <a:off x="714240" y="3333600"/>
            <a:ext cx="2742840" cy="30833640"/>
          </a:xfrm>
          <a:prstGeom prst="rect">
            <a:avLst/>
          </a:prstGeom>
          <a:noFill/>
          <a:ln w="0">
            <a:noFill/>
          </a:ln>
        </p:spPr>
        <p:style>
          <a:lnRef idx="0">
            <a:srgbClr val="FFFFFF"/>
          </a:lnRef>
          <a:fillRef idx="0">
            <a:srgbClr val="FFFFFF"/>
          </a:fillRef>
          <a:effectRef idx="0">
            <a:srgbClr val="FFFFFF"/>
          </a:effectRef>
          <a:fontRef idx="minor"/>
        </p:style>
        <p:txBody>
          <a:bodyPr lIns="870823080" tIns="7708680" rIns="870823080" bIns="7708680" anchor="t">
            <a:spAutoFit/>
          </a:bodyPr>
          <a:p>
            <a:pPr defTabSz="914400">
              <a:lnSpc>
                <a:spcPct val="100000"/>
              </a:lnSpc>
              <a:spcBef>
                <a:spcPts val="300"/>
              </a:spcBef>
              <a:tabLst>
                <a:tab pos="0" algn="l"/>
              </a:tabLst>
            </a:pPr>
            <a:r>
              <a:rPr lang="en-GB" sz="1000" b="1" strike="noStrike" spc="-1">
                <a:solidFill>
                  <a:schemeClr val="dk1"/>
                </a:solidFill>
                <a:latin typeface="Arial" panose="020B0604020202090204"/>
              </a:rPr>
              <a:t>CREDITS:</a:t>
            </a:r>
            <a:r>
              <a:rPr lang="en-GB" sz="1000" b="0" strike="noStrike" spc="-1">
                <a:solidFill>
                  <a:schemeClr val="dk1"/>
                </a:solidFill>
                <a:latin typeface="Arial" panose="020B0604020202090204"/>
              </a:rPr>
              <a:t> This presentation template was created by </a:t>
            </a:r>
            <a:r>
              <a:rPr lang="en-GB" sz="1000" b="1" u="sng" strike="noStrike" spc="-1">
                <a:solidFill>
                  <a:schemeClr val="dk1"/>
                </a:solidFill>
                <a:uFillTx/>
                <a:latin typeface="Arial" panose="020B0604020202090204"/>
                <a:hlinkClick r:id="rId2"/>
              </a:rPr>
              <a:t>Slidesgo</a:t>
            </a:r>
            <a:r>
              <a:rPr lang="en-GB" sz="1000" b="0" strike="noStrike" spc="-1">
                <a:solidFill>
                  <a:schemeClr val="dk1"/>
                </a:solidFill>
                <a:latin typeface="Arial" panose="020B0604020202090204"/>
              </a:rPr>
              <a:t>, and includes icons, infographics &amp; images by </a:t>
            </a:r>
            <a:r>
              <a:rPr lang="en-GB" sz="1000" b="1" u="sng" strike="noStrike" spc="-1">
                <a:solidFill>
                  <a:schemeClr val="dk1"/>
                </a:solidFill>
                <a:uFillTx/>
                <a:latin typeface="Arial" panose="020B0604020202090204"/>
                <a:hlinkClick r:id="rId3"/>
              </a:rPr>
              <a:t>Freepik</a:t>
            </a:r>
            <a:r>
              <a:rPr lang="en-GB" sz="1000" b="0" u="sng" strike="noStrike" spc="-1">
                <a:solidFill>
                  <a:schemeClr val="dk1"/>
                </a:solidFill>
                <a:uFillTx/>
                <a:latin typeface="Arial" panose="020B0604020202090204"/>
              </a:rPr>
              <a:t> </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165;p30"/>
          <p:cNvSpPr/>
          <p:nvPr/>
        </p:nvSpPr>
        <p:spPr>
          <a:xfrm flipH="1">
            <a:off x="0" y="0"/>
            <a:ext cx="3427920" cy="514332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79"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4000" b="0" strike="noStrike" spc="-1">
                <a:solidFill>
                  <a:schemeClr val="dk1"/>
                </a:solidFill>
                <a:latin typeface="Atkinson Hyperlegible Next SemiBold"/>
                <a:ea typeface="Atkinson Hyperlegible Next SemiBold"/>
              </a:rPr>
              <a:t>Overview</a:t>
            </a:r>
            <a:endParaRPr lang="fr-FR" sz="4000" b="0" strike="noStrike" spc="-1">
              <a:solidFill>
                <a:schemeClr val="dk1"/>
              </a:solidFill>
              <a:latin typeface="Arial" panose="020B0604020202090204"/>
            </a:endParaRPr>
          </a:p>
        </p:txBody>
      </p:sp>
      <p:sp>
        <p:nvSpPr>
          <p:cNvPr id="80"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p>
            <a:pPr indent="0" algn="ctr">
              <a:lnSpc>
                <a:spcPct val="100000"/>
              </a:lnSpc>
              <a:buNone/>
              <a:tabLst>
                <a:tab pos="0" algn="l"/>
              </a:tabLst>
            </a:pPr>
            <a:r>
              <a:rPr lang="en-GB"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panose="020B0604020202090204"/>
            </a:endParaRPr>
          </a:p>
        </p:txBody>
      </p:sp>
      <p:sp>
        <p:nvSpPr>
          <p:cNvPr id="81" name="Google Shape;168;p30"/>
          <p:cNvSpPr/>
          <p:nvPr/>
        </p:nvSpPr>
        <p:spPr>
          <a:xfrm>
            <a:off x="5867280" y="1095480"/>
            <a:ext cx="1428480" cy="3902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82" name="Google Shape;169;p30"/>
          <p:cNvSpPr/>
          <p:nvPr/>
        </p:nvSpPr>
        <p:spPr>
          <a:xfrm>
            <a:off x="7372440" y="1104840"/>
            <a:ext cx="1056960" cy="38052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6177" lnSpcReduction="10000"/>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Introduction to Plant Disease Detection</a:t>
            </a:r>
            <a:endParaRPr lang="fr-FR" sz="2600" b="0" strike="noStrike" spc="-1">
              <a:solidFill>
                <a:schemeClr val="dk1"/>
              </a:solidFill>
              <a:latin typeface="Arial" panose="020B0604020202090204"/>
            </a:endParaRPr>
          </a:p>
        </p:txBody>
      </p:sp>
      <p:sp>
        <p:nvSpPr>
          <p:cNvPr id="84"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Plant disease detection is critical for maintaining healthy crops and ensuring food security. By identifying diseases early, farmers can take appropriate measures to manage and mitigate risks, thus enhancing productivity and sustainability.</a:t>
            </a:r>
            <a:endParaRPr lang="en-US" sz="1200" b="0" strike="noStrike" spc="-1">
              <a:solidFill>
                <a:srgbClr val="FFFFFF"/>
              </a:solidFill>
              <a:latin typeface="OpenSymbol"/>
            </a:endParaRPr>
          </a:p>
        </p:txBody>
      </p:sp>
      <p:sp>
        <p:nvSpPr>
          <p:cNvPr id="85"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pic>
        <p:nvPicPr>
          <p:cNvPr id="2" name="Picture 1" descr="Screenshot 2025-04-25 at 9.54.05 AM"/>
          <p:cNvPicPr>
            <a:picLocks noChangeAspect="1"/>
          </p:cNvPicPr>
          <p:nvPr/>
        </p:nvPicPr>
        <p:blipFill>
          <a:blip r:embed="rId1"/>
          <a:stretch>
            <a:fillRect/>
          </a:stretch>
        </p:blipFill>
        <p:spPr>
          <a:xfrm>
            <a:off x="3779520" y="3003550"/>
            <a:ext cx="4868545" cy="2040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Importance of Accurate Detection</a:t>
            </a:r>
            <a:endParaRPr lang="fr-FR" sz="2600" b="0" strike="noStrike" spc="-1">
              <a:solidFill>
                <a:schemeClr val="dk1"/>
              </a:solidFill>
              <a:latin typeface="Arial" panose="020B0604020202090204"/>
            </a:endParaRPr>
          </a:p>
        </p:txBody>
      </p:sp>
      <p:sp>
        <p:nvSpPr>
          <p:cNvPr id="87"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Accurate detection of plant diseases is vital to prevent economic losses. Misdiagnosis can lead to improper treatment measures, wasting resources and harming the environment. Effective detection can result in healthier crops and better yields.</a:t>
            </a:r>
            <a:endParaRPr lang="en-US" sz="1200" b="0" strike="noStrike" spc="-1">
              <a:solidFill>
                <a:srgbClr val="FFFFFF"/>
              </a:solidFill>
              <a:latin typeface="OpenSymbol"/>
            </a:endParaRPr>
          </a:p>
        </p:txBody>
      </p:sp>
      <p:sp>
        <p:nvSpPr>
          <p:cNvPr id="88"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p>
            <a:pPr indent="0">
              <a:lnSpc>
                <a:spcPct val="100000"/>
              </a:lnSpc>
              <a:buNone/>
              <a:tabLst>
                <a:tab pos="0" algn="l"/>
              </a:tabLst>
            </a:pPr>
            <a:r>
              <a:rPr lang="en-GB" sz="2600" b="0" strike="noStrike" spc="-1">
                <a:solidFill>
                  <a:schemeClr val="dk1"/>
                </a:solidFill>
                <a:latin typeface="Atkinson Hyperlegible Next Medium"/>
                <a:ea typeface="Atkinson Hyperlegible Next Medium"/>
              </a:rPr>
              <a:t>Overview of the Team Members</a:t>
            </a:r>
            <a:endParaRPr lang="fr-FR" sz="2600" b="0" strike="noStrike" spc="-1">
              <a:solidFill>
                <a:schemeClr val="dk1"/>
              </a:solidFill>
              <a:latin typeface="Arial" panose="020B0604020202090204"/>
            </a:endParaRPr>
          </a:p>
        </p:txBody>
      </p:sp>
      <p:sp>
        <p:nvSpPr>
          <p:cNvPr id="9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Our team consists of experts in the field: Lara Kharyal, Khushbu Chauhan, and Kshitij Kumar, each bringing distinct skills and experiences to the project, ensuring a comprehensive approach to developing the detection system.</a:t>
            </a:r>
            <a:endParaRPr lang="en-US" sz="1200" b="0" strike="noStrike" spc="-1">
              <a:solidFill>
                <a:srgbClr val="FFFFFF"/>
              </a:solidFill>
              <a:latin typeface="OpenSymbol"/>
            </a:endParaRPr>
          </a:p>
        </p:txBody>
      </p:sp>
      <p:sp>
        <p:nvSpPr>
          <p:cNvPr id="91" name="Google Shape;183;p32"/>
          <p:cNvSpPr/>
          <p:nvPr/>
        </p:nvSpPr>
        <p:spPr>
          <a:xfrm>
            <a:off x="5400000" y="0"/>
            <a:ext cx="3743640" cy="5143320"/>
          </a:xfrm>
          <a:prstGeom prst="round1Rect">
            <a:avLst>
              <a:gd name="adj" fmla="val 16667"/>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92" name="Google Shape;184;p32"/>
          <p:cNvSpPr/>
          <p:nvPr/>
        </p:nvSpPr>
        <p:spPr>
          <a:xfrm>
            <a:off x="723960" y="397188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65;p30"/>
          <p:cNvSpPr/>
          <p:nvPr/>
        </p:nvSpPr>
        <p:spPr>
          <a:xfrm flipH="1">
            <a:off x="0" y="0"/>
            <a:ext cx="3427920" cy="5143320"/>
          </a:xfrm>
          <a:prstGeom prst="round1Rect">
            <a:avLst>
              <a:gd name="adj" fmla="val 50000"/>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94"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p>
            <a:pPr indent="0" algn="r">
              <a:lnSpc>
                <a:spcPct val="100000"/>
              </a:lnSpc>
              <a:buNone/>
              <a:tabLst>
                <a:tab pos="0" algn="l"/>
              </a:tabLst>
            </a:pPr>
            <a:r>
              <a:rPr lang="en-GB" sz="4000" b="0" strike="noStrike" spc="-1">
                <a:solidFill>
                  <a:schemeClr val="dk1"/>
                </a:solidFill>
                <a:latin typeface="Atkinson Hyperlegible Next SemiBold"/>
                <a:ea typeface="Atkinson Hyperlegible Next SemiBold"/>
              </a:rPr>
              <a:t>Technology</a:t>
            </a:r>
            <a:endParaRPr lang="fr-FR" sz="4000" b="0" strike="noStrike" spc="-1">
              <a:solidFill>
                <a:schemeClr val="dk1"/>
              </a:solidFill>
              <a:latin typeface="Arial" panose="020B0604020202090204"/>
            </a:endParaRPr>
          </a:p>
        </p:txBody>
      </p:sp>
      <p:sp>
        <p:nvSpPr>
          <p:cNvPr id="95"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p>
            <a:pPr indent="0" algn="ctr">
              <a:lnSpc>
                <a:spcPct val="100000"/>
              </a:lnSpc>
              <a:buNone/>
              <a:tabLst>
                <a:tab pos="0" algn="l"/>
              </a:tabLst>
            </a:pPr>
            <a:r>
              <a:rPr lang="en-GB"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panose="020B0604020202090204"/>
            </a:endParaRPr>
          </a:p>
        </p:txBody>
      </p:sp>
      <p:sp>
        <p:nvSpPr>
          <p:cNvPr id="96" name="Google Shape;168;p30"/>
          <p:cNvSpPr/>
          <p:nvPr/>
        </p:nvSpPr>
        <p:spPr>
          <a:xfrm>
            <a:off x="5867280" y="1095480"/>
            <a:ext cx="1428480" cy="39024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
        <p:nvSpPr>
          <p:cNvPr id="97" name="Google Shape;169;p30"/>
          <p:cNvSpPr/>
          <p:nvPr/>
        </p:nvSpPr>
        <p:spPr>
          <a:xfrm>
            <a:off x="7372440" y="1104840"/>
            <a:ext cx="1056960" cy="38052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normAutofit/>
          </a:bodyPr>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p>
            <a:pPr indent="0">
              <a:lnSpc>
                <a:spcPct val="100000"/>
              </a:lnSpc>
              <a:buNone/>
              <a:tabLst>
                <a:tab pos="0" algn="l"/>
              </a:tabLst>
            </a:pPr>
            <a:r>
              <a:rPr lang="en-GB" sz="2600" b="0" strike="noStrike" spc="-1">
                <a:solidFill>
                  <a:schemeClr val="dk1"/>
                </a:solidFill>
                <a:latin typeface="Atkinson Hyperlegible Next SemiBold"/>
                <a:ea typeface="Atkinson Hyperlegible Next SemiBold"/>
              </a:rPr>
              <a:t>Convolutional Neural Networks (CNN)</a:t>
            </a:r>
            <a:endParaRPr lang="fr-FR" sz="2600" b="0" strike="noStrike" spc="-1">
              <a:solidFill>
                <a:schemeClr val="dk1"/>
              </a:solidFill>
              <a:latin typeface="Arial" panose="020B0604020202090204"/>
            </a:endParaRPr>
          </a:p>
        </p:txBody>
      </p:sp>
      <p:sp>
        <p:nvSpPr>
          <p:cNvPr id="99"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CNNs are a class of deep learning algorithms particularly effective for image analysis. They automatically detect patterns and features in images, allowing for high accuracy in distinguishing between healthy and diseased plants.</a:t>
            </a:r>
            <a:endParaRPr lang="en-US" sz="1200" b="0" strike="noStrike" spc="-1">
              <a:solidFill>
                <a:srgbClr val="FFFFFF"/>
              </a:solidFill>
              <a:latin typeface="OpenSymbol"/>
            </a:endParaRPr>
          </a:p>
        </p:txBody>
      </p:sp>
      <p:sp>
        <p:nvSpPr>
          <p:cNvPr id="100" name="Google Shape;176;p31"/>
          <p:cNvSpPr/>
          <p:nvPr/>
        </p:nvSpPr>
        <p:spPr>
          <a:xfrm>
            <a:off x="723960" y="1924200"/>
            <a:ext cx="65700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p>
            <a:pPr indent="0">
              <a:lnSpc>
                <a:spcPct val="100000"/>
              </a:lnSpc>
              <a:buNone/>
              <a:tabLst>
                <a:tab pos="0" algn="l"/>
              </a:tabLst>
            </a:pPr>
            <a:r>
              <a:rPr lang="en-GB" sz="2600" b="0" strike="noStrike" spc="-1">
                <a:solidFill>
                  <a:schemeClr val="dk1"/>
                </a:solidFill>
                <a:latin typeface="Atkinson Hyperlegible Next Medium"/>
                <a:ea typeface="Atkinson Hyperlegible Next Medium"/>
              </a:rPr>
              <a:t>Image Processing Techniques</a:t>
            </a:r>
            <a:endParaRPr lang="fr-FR" sz="2600" b="0" strike="noStrike" spc="-1">
              <a:solidFill>
                <a:schemeClr val="dk1"/>
              </a:solidFill>
              <a:latin typeface="Arial" panose="020B0604020202090204"/>
            </a:endParaRPr>
          </a:p>
        </p:txBody>
      </p:sp>
      <p:sp>
        <p:nvSpPr>
          <p:cNvPr id="102"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p>
            <a:pPr indent="0">
              <a:lnSpc>
                <a:spcPct val="100000"/>
              </a:lnSpc>
              <a:buNone/>
              <a:tabLst>
                <a:tab pos="0" algn="l"/>
              </a:tabLst>
            </a:pPr>
            <a:r>
              <a:rPr lang="en-GB" sz="1200" b="0" strike="noStrike" spc="-1">
                <a:solidFill>
                  <a:schemeClr val="dk1"/>
                </a:solidFill>
                <a:latin typeface="Albert Sans"/>
                <a:ea typeface="Albert Sans"/>
              </a:rPr>
              <a:t>Image processing techniques enhance the quality of input images and improve the analysis. These techniques, such as filtering, segmentation, and feature extraction, are crucial for optimizing CNN performance in disease detection.</a:t>
            </a:r>
            <a:endParaRPr lang="en-US" sz="1200" b="0" strike="noStrike" spc="-1">
              <a:solidFill>
                <a:srgbClr val="FFFFFF"/>
              </a:solidFill>
              <a:latin typeface="OpenSymbol"/>
            </a:endParaRPr>
          </a:p>
        </p:txBody>
      </p:sp>
      <p:sp>
        <p:nvSpPr>
          <p:cNvPr id="103" name="Google Shape;183;p32"/>
          <p:cNvSpPr/>
          <p:nvPr/>
        </p:nvSpPr>
        <p:spPr>
          <a:xfrm>
            <a:off x="5400000" y="0"/>
            <a:ext cx="3743640" cy="5143320"/>
          </a:xfrm>
          <a:prstGeom prst="round1Rect">
            <a:avLst>
              <a:gd name="adj" fmla="val 16667"/>
            </a:avLst>
          </a:pr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104" name="Google Shape;184;p32"/>
          <p:cNvSpPr/>
          <p:nvPr/>
        </p:nvSpPr>
        <p:spPr>
          <a:xfrm>
            <a:off x="723960" y="3971880"/>
            <a:ext cx="1056960" cy="153000"/>
          </a:xfrm>
          <a:prstGeom prst="rect">
            <a:avLst/>
          </a:prstGeom>
          <a:noFill/>
          <a:ln w="0">
            <a:noFill/>
          </a:ln>
        </p:spPr>
        <p:style>
          <a:lnRef idx="0">
            <a:srgbClr val="FFFFFF"/>
          </a:lnRef>
          <a:fillRef idx="0">
            <a:srgbClr val="FFFFFF"/>
          </a:fillRef>
          <a:effectRef idx="0">
            <a:srgbClr val="FFFFFF"/>
          </a:effectRef>
          <a:fontRef idx="minor"/>
        </p:style>
        <p:txBody>
          <a:bodyPr lIns="0" tIns="0" rIns="0" bIns="0" anchor="t">
            <a:spAutoFit/>
          </a:bodyPr>
          <a:p>
            <a:pPr algn="ctr" defTabSz="914400">
              <a:lnSpc>
                <a:spcPct val="100000"/>
              </a:lnSpc>
              <a:tabLst>
                <a:tab pos="0" algn="l"/>
              </a:tabLst>
            </a:pPr>
            <a:r>
              <a:rPr lang="en-GB" sz="1000" b="0" strike="noStrike" spc="-1">
                <a:solidFill>
                  <a:schemeClr val="dk1"/>
                </a:solidFill>
                <a:latin typeface="Arial" panose="020B0604020202090204"/>
              </a:rPr>
              <a:t>↓</a:t>
            </a:r>
            <a:endParaRPr lang="en-US" sz="10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3735</Words>
  <Application>WPS Slides</Application>
  <PresentationFormat/>
  <Paragraphs>112</Paragraphs>
  <Slides>20</Slides>
  <Notes>0</Notes>
  <HiddenSlides>0</HiddenSlides>
  <MMClips>0</MMClips>
  <ScaleCrop>false</ScaleCrop>
  <HeadingPairs>
    <vt:vector size="6" baseType="variant">
      <vt:variant>
        <vt:lpstr>已用的字体</vt:lpstr>
      </vt:variant>
      <vt:variant>
        <vt:i4>16</vt:i4>
      </vt:variant>
      <vt:variant>
        <vt:lpstr>主题</vt:lpstr>
      </vt:variant>
      <vt:variant>
        <vt:i4>24</vt:i4>
      </vt:variant>
      <vt:variant>
        <vt:lpstr>幻灯片标题</vt:lpstr>
      </vt:variant>
      <vt:variant>
        <vt:i4>20</vt:i4>
      </vt:variant>
    </vt:vector>
  </HeadingPairs>
  <TitlesOfParts>
    <vt:vector size="60" baseType="lpstr">
      <vt:lpstr>Arial</vt:lpstr>
      <vt:lpstr>SimSun</vt:lpstr>
      <vt:lpstr>Wingdings</vt:lpstr>
      <vt:lpstr>Arial</vt:lpstr>
      <vt:lpstr>OpenSymbol</vt:lpstr>
      <vt:lpstr>Symbol</vt:lpstr>
      <vt:lpstr>Kingsoft Sign</vt:lpstr>
      <vt:lpstr>Atkinson Hyperlegible Next Medium</vt:lpstr>
      <vt:lpstr>Thonburi</vt:lpstr>
      <vt:lpstr>Atkinson Hyperlegible Next SemiBold</vt:lpstr>
      <vt:lpstr>Albert Sans</vt:lpstr>
      <vt:lpstr>Microsoft YaHei</vt:lpstr>
      <vt:lpstr>汉仪旗黑</vt:lpstr>
      <vt:lpstr>Arial Unicode MS</vt:lpstr>
      <vt:lpstr>Calibri</vt:lpstr>
      <vt:lpstr>Helvetica Neue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PowerPoint 演示文稿</vt:lpstr>
      <vt:lpstr>Plant Disease Detector</vt:lpstr>
      <vt:lpstr>01</vt:lpstr>
      <vt:lpstr>Introduction to Plant Disease Detection</vt:lpstr>
      <vt:lpstr>Importance of Accurate Detection</vt:lpstr>
      <vt:lpstr>Overview of the Team Members</vt:lpstr>
      <vt:lpstr>02</vt:lpstr>
      <vt:lpstr>Convolutional Neural Networks (CNN)</vt:lpstr>
      <vt:lpstr>Image Processing Techniques</vt:lpstr>
      <vt:lpstr>Integration with Detection Systems</vt:lpstr>
      <vt:lpstr>03</vt:lpstr>
      <vt:lpstr>Real-World Use Cases</vt:lpstr>
      <vt:lpstr>Impact on Agriculture</vt:lpstr>
      <vt:lpstr>Advantages for Farmers</vt:lpstr>
      <vt:lpstr>04</vt:lpstr>
      <vt:lpstr>Enhancements in Detection Accuracy</vt:lpstr>
      <vt:lpstr>Expanding to More Diseases</vt:lpstr>
      <vt:lpstr>Collaboration Opportunities</vt:lpstr>
      <vt:lpstr>Conclusions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Detector</dc:title>
  <dc:creator/>
  <cp:lastModifiedBy>LaraKharyal</cp:lastModifiedBy>
  <cp:revision>3</cp:revision>
  <dcterms:created xsi:type="dcterms:W3CDTF">2025-04-25T04:27:07Z</dcterms:created>
  <dcterms:modified xsi:type="dcterms:W3CDTF">2025-04-25T04:27:07Z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y fmtid="{D5CDD505-2E9C-101B-9397-08002B2CF9AE}" pid="3" name="ICV">
    <vt:lpwstr>464C998963007D6418030B68E031F2AC_43</vt:lpwstr>
  </property>
  <property fmtid="{D5CDD505-2E9C-101B-9397-08002B2CF9AE}" pid="4" name="KSOProductBuildVer">
    <vt:lpwstr>1033-6.13.1.8710</vt:lpwstr>
  </property>
</Properties>
</file>